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9" r:id="rId3"/>
    <p:sldId id="260" r:id="rId4"/>
    <p:sldId id="261" r:id="rId5"/>
    <p:sldId id="267" r:id="rId6"/>
    <p:sldId id="262" r:id="rId7"/>
    <p:sldId id="263" r:id="rId8"/>
    <p:sldId id="264" r:id="rId9"/>
    <p:sldId id="265" r:id="rId10"/>
    <p:sldId id="266" r:id="rId11"/>
    <p:sldId id="258" r:id="rId1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장한나" initials="장" lastIdx="1" clrIdx="0">
    <p:extLst>
      <p:ext uri="{19B8F6BF-5375-455C-9EA6-DF929625EA0E}">
        <p15:presenceInfo xmlns:p15="http://schemas.microsoft.com/office/powerpoint/2012/main" userId="장한나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16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7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00808"/>
            <a:ext cx="7772400" cy="1004046"/>
          </a:xfrm>
        </p:spPr>
        <p:txBody>
          <a:bodyPr>
            <a:normAutofit/>
          </a:bodyPr>
          <a:lstStyle>
            <a:lvl1pPr>
              <a:defRPr sz="48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0388" y="3429001"/>
            <a:ext cx="6400800" cy="1503462"/>
          </a:xfrm>
        </p:spPr>
        <p:txBody>
          <a:bodyPr>
            <a:normAutofit/>
          </a:bodyPr>
          <a:lstStyle>
            <a:lvl1pPr marL="0" indent="0" algn="ctr">
              <a:buNone/>
              <a:defRPr lang="ko-KR" altLang="en-US" sz="2700" kern="1200" dirty="0">
                <a:solidFill>
                  <a:schemeClr val="tx1">
                    <a:tint val="75000"/>
                  </a:schemeClr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7" name="직사각형 6"/>
          <p:cNvSpPr/>
          <p:nvPr userDrawn="1"/>
        </p:nvSpPr>
        <p:spPr>
          <a:xfrm>
            <a:off x="0" y="2924944"/>
            <a:ext cx="9144000" cy="144016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 rot="10800000">
            <a:off x="0" y="1412777"/>
            <a:ext cx="9141576" cy="144017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32" t="15408" r="25532" b="15408"/>
          <a:stretch/>
        </p:blipFill>
        <p:spPr>
          <a:xfrm>
            <a:off x="0" y="0"/>
            <a:ext cx="804805" cy="80480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859" y="155982"/>
            <a:ext cx="979735" cy="561997"/>
          </a:xfrm>
          <a:prstGeom prst="rect">
            <a:avLst/>
          </a:prstGeom>
        </p:spPr>
      </p:pic>
      <p:sp>
        <p:nvSpPr>
          <p:cNvPr id="13" name="부제목 2"/>
          <p:cNvSpPr txBox="1">
            <a:spLocks/>
          </p:cNvSpPr>
          <p:nvPr userDrawn="1"/>
        </p:nvSpPr>
        <p:spPr>
          <a:xfrm>
            <a:off x="3449067" y="5235695"/>
            <a:ext cx="2243442" cy="403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700" kern="1200" dirty="0">
                <a:solidFill>
                  <a:schemeClr val="tx1">
                    <a:tint val="75000"/>
                  </a:schemeClr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2019.08.21.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976561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00808"/>
            <a:ext cx="7772400" cy="1004046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0388" y="3869754"/>
            <a:ext cx="6400800" cy="1503462"/>
          </a:xfrm>
        </p:spPr>
        <p:txBody>
          <a:bodyPr>
            <a:normAutofit/>
          </a:bodyPr>
          <a:lstStyle>
            <a:lvl1pPr marL="0" indent="0" algn="ctr">
              <a:buNone/>
              <a:defRPr lang="ko-KR" altLang="en-US" sz="2025" kern="1200" dirty="0">
                <a:solidFill>
                  <a:schemeClr val="tx1">
                    <a:tint val="75000"/>
                  </a:schemeClr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2924944"/>
            <a:ext cx="9144000" cy="144016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8" name="직사각형 7"/>
          <p:cNvSpPr/>
          <p:nvPr/>
        </p:nvSpPr>
        <p:spPr>
          <a:xfrm rot="10800000">
            <a:off x="0" y="1412779"/>
            <a:ext cx="9141576" cy="144017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32" t="15408" r="25532" b="15408"/>
          <a:stretch/>
        </p:blipFill>
        <p:spPr>
          <a:xfrm>
            <a:off x="1" y="2"/>
            <a:ext cx="804805" cy="80480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860" y="155984"/>
            <a:ext cx="979735" cy="56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36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목차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ko-KR" altLang="en-US" sz="3300">
                <a:latin typeface="HY헤드라인M" pitchFamily="18" charset="-127"/>
                <a:ea typeface="HY헤드라인M" pitchFamily="18" charset="-127"/>
              </a:rPr>
              <a:t>마스터 제목 스타일 편집</a:t>
            </a:r>
            <a:endParaRPr lang="ko-KR" altLang="en-US" sz="33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1267632"/>
            <a:ext cx="9144000" cy="72008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57200" y="1412875"/>
            <a:ext cx="8229600" cy="4895850"/>
          </a:xfrm>
        </p:spPr>
        <p:txBody>
          <a:bodyPr/>
          <a:lstStyle>
            <a:lvl1pPr>
              <a:defRPr lang="ko-KR" altLang="en-US" sz="2100" b="1" kern="1200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  <a:lvl2pPr>
              <a:defRPr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>
              <a:defRPr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>
              <a:defRPr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>
              <a:defRPr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5616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빈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8934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>
              <a:defRPr b="1"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  <a:lvl6pPr marL="1208485" indent="-196454" algn="l">
              <a:buFont typeface="Wingdings" panose="05000000000000000000" pitchFamily="2" charset="2"/>
              <a:buChar char="Ø"/>
              <a:defRPr/>
            </a:lvl6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8532441" y="6565486"/>
            <a:ext cx="611560" cy="2077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94CB8EFB-C055-42EF-896E-890841590BC9}" type="slidenum">
              <a:rPr kumimoji="1" lang="ko-KR" altLang="en-US" sz="750" b="0" kern="120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‹#›</a:t>
            </a:fld>
            <a:endParaRPr kumimoji="1" lang="ko-KR" altLang="en-US" sz="750" b="0" kern="12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233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515"/>
          <a:stretch/>
        </p:blipFill>
        <p:spPr>
          <a:xfrm>
            <a:off x="60169" y="290691"/>
            <a:ext cx="9023661" cy="627661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51785" y="476674"/>
            <a:ext cx="1616469" cy="992579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ko-KR" sz="60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Q/</a:t>
            </a:r>
            <a:r>
              <a:rPr lang="en-US" altLang="ko-KR" sz="6000" b="1" cap="none" spc="0" dirty="0">
                <a:ln w="11430"/>
                <a:solidFill>
                  <a:srgbClr val="3333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1561" y="1800113"/>
            <a:ext cx="27363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Hanna Jang</a:t>
            </a:r>
          </a:p>
          <a:p>
            <a:r>
              <a:rPr lang="en-US" altLang="ko-KR" sz="1350" dirty="0"/>
              <a:t>urhanna333@gmail.com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377382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C4B85-CB45-4164-A437-DFBB9F0EA023}" type="slidenum">
              <a:rPr lang="ko-KR" altLang="en-US" smtClean="0"/>
              <a:t>‹#›</a:t>
            </a:fld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755576" y="2150864"/>
          <a:ext cx="7848872" cy="148336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0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1" y="6500308"/>
            <a:ext cx="608338" cy="3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786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22335" y="83523"/>
            <a:ext cx="8699333" cy="688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22335" y="1047288"/>
            <a:ext cx="8699333" cy="52432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82157" y="6480296"/>
            <a:ext cx="561844" cy="226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 b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fld id="{6D2C4B85-CB45-4164-A437-DFBB9F0EA02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873280"/>
            <a:ext cx="9144000" cy="72008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1" y="6480298"/>
            <a:ext cx="620688" cy="35603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6363798"/>
            <a:ext cx="9144000" cy="61077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781768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1" r:id="rId2"/>
    <p:sldLayoutId id="2147483662" r:id="rId3"/>
    <p:sldLayoutId id="2147483663" r:id="rId4"/>
    <p:sldLayoutId id="2147483664" r:id="rId5"/>
    <p:sldLayoutId id="2147483667" r:id="rId6"/>
    <p:sldLayoutId id="2147483668" r:id="rId7"/>
  </p:sldLayoutIdLst>
  <p:hf hdr="0" ftr="0" dt="0"/>
  <p:txStyles>
    <p:titleStyle>
      <a:lvl1pPr algn="ctr" defTabSz="685800" rtl="0" eaLnBrk="1" latinLnBrk="1" hangingPunct="1">
        <a:spcBef>
          <a:spcPct val="0"/>
        </a:spcBef>
        <a:buNone/>
        <a:defRPr sz="3300" kern="1200">
          <a:solidFill>
            <a:schemeClr val="tx1"/>
          </a:solidFill>
          <a:latin typeface="HY헤드라인M" pitchFamily="18" charset="-127"/>
          <a:ea typeface="HY헤드라인M" pitchFamily="18" charset="-127"/>
          <a:cs typeface="+mj-cs"/>
        </a:defRPr>
      </a:lvl1pPr>
    </p:titleStyle>
    <p:bodyStyle>
      <a:lvl1pPr marL="257175" indent="-257175" algn="l" defTabSz="685800" rtl="0" eaLnBrk="1" latinLnBrk="1" hangingPunct="1">
        <a:spcBef>
          <a:spcPct val="20000"/>
        </a:spcBef>
        <a:buFont typeface="Arial" pitchFamily="34" charset="0"/>
        <a:buChar char="•"/>
        <a:defRPr sz="21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1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spcBef>
          <a:spcPct val="20000"/>
        </a:spcBef>
        <a:buFont typeface="Arial" pitchFamily="34" charset="0"/>
        <a:buChar char="–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spcBef>
          <a:spcPct val="20000"/>
        </a:spcBef>
        <a:buFont typeface="Arial" pitchFamily="34" charset="0"/>
        <a:buChar char="»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04B735-76DA-411C-8356-636E9C9A03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400" dirty="0"/>
              <a:t>REST API </a:t>
            </a:r>
            <a:r>
              <a:rPr lang="ko-KR" altLang="en-US" sz="4400" dirty="0"/>
              <a:t>특허 데이터 수집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B95749-83FD-4F51-B1AB-FF99E54DD2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/>
              <a:t>소프트웨어융합공학과</a:t>
            </a:r>
            <a:endParaRPr lang="en-US" altLang="ko-KR" dirty="0"/>
          </a:p>
          <a:p>
            <a:r>
              <a:rPr lang="en-US" altLang="ko-KR" dirty="0"/>
              <a:t>AMI Lab.</a:t>
            </a:r>
          </a:p>
          <a:p>
            <a:endParaRPr lang="en-US" altLang="ko-KR" dirty="0"/>
          </a:p>
          <a:p>
            <a:r>
              <a:rPr lang="ko-KR" altLang="en-US" dirty="0"/>
              <a:t>장한나</a:t>
            </a:r>
          </a:p>
        </p:txBody>
      </p:sp>
    </p:spTree>
    <p:extLst>
      <p:ext uri="{BB962C8B-B14F-4D97-AF65-F5344CB8AC3E}">
        <p14:creationId xmlns:p14="http://schemas.microsoft.com/office/powerpoint/2010/main" val="2667185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128765-869F-4F82-9E52-94D37B38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1-3. </a:t>
            </a:r>
            <a:r>
              <a:rPr lang="ko-KR" altLang="en-US" dirty="0"/>
              <a:t>향후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2EE204-9F5F-45AC-8AF1-3019F4C39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수집한 텍스트 파일을 </a:t>
            </a:r>
            <a:r>
              <a:rPr lang="en-US" altLang="ko-KR" dirty="0"/>
              <a:t>DOM </a:t>
            </a:r>
            <a:r>
              <a:rPr lang="ko-KR" altLang="en-US" dirty="0" err="1"/>
              <a:t>파서로</a:t>
            </a:r>
            <a:r>
              <a:rPr lang="ko-KR" altLang="en-US" dirty="0"/>
              <a:t> 읽어서 텍스트 내용을 </a:t>
            </a:r>
            <a:r>
              <a:rPr lang="en-US" altLang="ko-KR" dirty="0"/>
              <a:t>DB</a:t>
            </a:r>
            <a:r>
              <a:rPr lang="ko-KR" altLang="en-US" dirty="0"/>
              <a:t>에    저장</a:t>
            </a:r>
            <a:endParaRPr lang="en-US" altLang="ko-KR" dirty="0"/>
          </a:p>
          <a:p>
            <a:pPr lvl="1"/>
            <a:r>
              <a:rPr lang="en-US" altLang="ko-KR" dirty="0"/>
              <a:t>DOM </a:t>
            </a:r>
            <a:r>
              <a:rPr lang="ko-KR" altLang="en-US" dirty="0"/>
              <a:t>파서는 </a:t>
            </a:r>
            <a:r>
              <a:rPr lang="en-US" altLang="ko-KR" dirty="0"/>
              <a:t>XML</a:t>
            </a:r>
            <a:r>
              <a:rPr lang="ko-KR" altLang="en-US" dirty="0"/>
              <a:t>을 </a:t>
            </a:r>
            <a:r>
              <a:rPr lang="ko-KR" altLang="en-US" dirty="0" err="1"/>
              <a:t>파싱하여</a:t>
            </a:r>
            <a:r>
              <a:rPr lang="ko-KR" altLang="en-US" dirty="0"/>
              <a:t> 메모리 상에 </a:t>
            </a:r>
            <a:r>
              <a:rPr lang="en-US" altLang="ko-KR" dirty="0"/>
              <a:t>XML </a:t>
            </a:r>
            <a:r>
              <a:rPr lang="ko-KR" altLang="en-US" dirty="0"/>
              <a:t>구조에 대응하는 객체의 트리를 유지하고 자바에서 </a:t>
            </a:r>
            <a:r>
              <a:rPr lang="en-US" altLang="ko-KR" dirty="0"/>
              <a:t>DOM </a:t>
            </a:r>
            <a:r>
              <a:rPr lang="ko-KR" altLang="en-US" dirty="0"/>
              <a:t>트리를 찾아 임의의 노드에 접근하는 것을 </a:t>
            </a:r>
            <a:r>
              <a:rPr lang="en-US" altLang="ko-KR" dirty="0" err="1"/>
              <a:t>Xpath</a:t>
            </a:r>
            <a:r>
              <a:rPr lang="ko-KR" altLang="en-US" dirty="0"/>
              <a:t>로 검색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1980</a:t>
            </a:r>
            <a:r>
              <a:rPr lang="ko-KR" altLang="en-US" dirty="0"/>
              <a:t>년</a:t>
            </a:r>
            <a:r>
              <a:rPr lang="en-US" altLang="ko-KR" dirty="0"/>
              <a:t>~2011</a:t>
            </a:r>
            <a:r>
              <a:rPr lang="ko-KR" altLang="en-US" dirty="0"/>
              <a:t>년 특허 데이터 수집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1821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1030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AE30A8-9878-4761-B8AE-97CF82530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 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205297-6353-436D-AB93-76BB482ABD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altLang="ko-KR" dirty="0"/>
              <a:t>REST API </a:t>
            </a:r>
            <a:r>
              <a:rPr lang="ko-KR" altLang="en-US" dirty="0"/>
              <a:t>특허 데이터 수집</a:t>
            </a:r>
            <a:endParaRPr lang="en-US" altLang="ko-KR" dirty="0"/>
          </a:p>
          <a:p>
            <a:pPr marL="757238" lvl="1" indent="-457200">
              <a:buAutoNum type="arabicPeriod"/>
            </a:pPr>
            <a:r>
              <a:rPr lang="ko-KR" altLang="en-US" dirty="0"/>
              <a:t>특허 데이터 수집기</a:t>
            </a:r>
            <a:endParaRPr lang="en-US" altLang="ko-KR" dirty="0"/>
          </a:p>
          <a:p>
            <a:pPr marL="757238" lvl="1" indent="-457200">
              <a:buAutoNum type="arabicPeriod"/>
            </a:pPr>
            <a:r>
              <a:rPr lang="ko-KR" altLang="en-US" dirty="0"/>
              <a:t>수행 내용</a:t>
            </a:r>
            <a:endParaRPr lang="en-US" altLang="ko-KR" dirty="0"/>
          </a:p>
          <a:p>
            <a:pPr marL="757238" lvl="1" indent="-457200">
              <a:buAutoNum type="arabicPeriod"/>
            </a:pPr>
            <a:r>
              <a:rPr lang="ko-KR" altLang="en-US" dirty="0"/>
              <a:t>향후 계획</a:t>
            </a:r>
          </a:p>
        </p:txBody>
      </p:sp>
    </p:spTree>
    <p:extLst>
      <p:ext uri="{BB962C8B-B14F-4D97-AF65-F5344CB8AC3E}">
        <p14:creationId xmlns:p14="http://schemas.microsoft.com/office/powerpoint/2010/main" val="1214533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89C4F2-CA03-473F-A00F-F29E9F74B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</a:t>
            </a:r>
            <a:r>
              <a:rPr lang="ko-KR" altLang="en-US" dirty="0"/>
              <a:t> 특허 데이터 수집기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CF17E9-0FFC-40BD-B50C-50D536F40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기존 수집기 코드를 수정하여 특허정보넷 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KIPRIS Plus</a:t>
            </a:r>
            <a:r>
              <a:rPr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에서 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API</a:t>
            </a:r>
            <a:r>
              <a:rPr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이용하여 특허 정보를 수집하고 데이터베이스에 저장 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013CE3-949F-4B9D-873D-54ED2E3FE8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2" b="14759"/>
          <a:stretch/>
        </p:blipFill>
        <p:spPr>
          <a:xfrm>
            <a:off x="282175" y="1830428"/>
            <a:ext cx="8579650" cy="453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46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1A7B92-14C7-44E0-B182-0CC04FD55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1-2. </a:t>
            </a:r>
            <a:r>
              <a:rPr lang="ko-KR" altLang="en-US" dirty="0"/>
              <a:t>수행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9054CD-86A9-43CE-B573-F0860E88D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수집 건수가 </a:t>
            </a:r>
            <a:r>
              <a:rPr lang="en-US" altLang="ko-KR" dirty="0"/>
              <a:t>1</a:t>
            </a:r>
            <a:r>
              <a:rPr lang="ko-KR" altLang="en-US" dirty="0"/>
              <a:t>초에 </a:t>
            </a:r>
            <a:r>
              <a:rPr lang="en-US" altLang="ko-KR" dirty="0"/>
              <a:t>50</a:t>
            </a:r>
            <a:r>
              <a:rPr lang="ko-KR" altLang="en-US" dirty="0"/>
              <a:t>건 넘을 시 사용자 </a:t>
            </a:r>
            <a:r>
              <a:rPr lang="ko-KR" altLang="en-US" dirty="0" err="1"/>
              <a:t>블록되는</a:t>
            </a:r>
            <a:r>
              <a:rPr lang="ko-KR" altLang="en-US" dirty="0"/>
              <a:t> 것을 고려해서   </a:t>
            </a:r>
            <a:r>
              <a:rPr lang="en-US" altLang="ko-KR" dirty="0"/>
              <a:t>20</a:t>
            </a:r>
            <a:r>
              <a:rPr lang="ko-KR" altLang="en-US" dirty="0"/>
              <a:t>건 수집할 때마다 </a:t>
            </a:r>
            <a:r>
              <a:rPr lang="en-US" altLang="ko-KR" dirty="0"/>
              <a:t>0.5</a:t>
            </a:r>
            <a:r>
              <a:rPr lang="ko-KR" altLang="en-US" dirty="0" err="1"/>
              <a:t>초씩</a:t>
            </a:r>
            <a:r>
              <a:rPr lang="ko-KR" altLang="en-US" dirty="0"/>
              <a:t> 멈춤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1536F2-C609-4CDC-BEA9-7CAB84488457}"/>
              </a:ext>
            </a:extLst>
          </p:cNvPr>
          <p:cNvSpPr txBox="1"/>
          <p:nvPr/>
        </p:nvSpPr>
        <p:spPr>
          <a:xfrm>
            <a:off x="222335" y="1916851"/>
            <a:ext cx="869933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altLang="ko-KR" sz="1600" dirty="0"/>
              <a:t>if(</a:t>
            </a:r>
            <a:r>
              <a:rPr lang="en-US" altLang="ko-KR" sz="1600" dirty="0" err="1"/>
              <a:t>totalCount</a:t>
            </a:r>
            <a:r>
              <a:rPr lang="en-US" altLang="ko-KR" sz="1600" dirty="0"/>
              <a:t> &gt;= 25) {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dirty="0">
                <a:solidFill>
                  <a:srgbClr val="0070C0"/>
                </a:solidFill>
              </a:rPr>
              <a:t>"1</a:t>
            </a:r>
            <a:r>
              <a:rPr lang="ko-KR" altLang="en-US" sz="1600" dirty="0">
                <a:solidFill>
                  <a:srgbClr val="0070C0"/>
                </a:solidFill>
              </a:rPr>
              <a:t>초에 </a:t>
            </a:r>
            <a:r>
              <a:rPr lang="en-US" altLang="ko-KR" sz="1600" dirty="0">
                <a:solidFill>
                  <a:srgbClr val="0070C0"/>
                </a:solidFill>
              </a:rPr>
              <a:t>50</a:t>
            </a:r>
            <a:r>
              <a:rPr lang="ko-KR" altLang="en-US" sz="1600" dirty="0">
                <a:solidFill>
                  <a:srgbClr val="0070C0"/>
                </a:solidFill>
              </a:rPr>
              <a:t>건 초과</a:t>
            </a:r>
            <a:r>
              <a:rPr lang="en-US" altLang="ko-KR" sz="1600" dirty="0">
                <a:solidFill>
                  <a:srgbClr val="0070C0"/>
                </a:solidFill>
              </a:rPr>
              <a:t>(sleep)"</a:t>
            </a:r>
            <a:r>
              <a:rPr lang="en-US" altLang="ko-KR" sz="1600" dirty="0"/>
              <a:t>);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Thread.sleep</a:t>
            </a:r>
            <a:r>
              <a:rPr lang="en-US" altLang="ko-KR" sz="1600" dirty="0"/>
              <a:t>(500);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totalCount</a:t>
            </a:r>
            <a:r>
              <a:rPr lang="en-US" altLang="ko-KR" sz="1600" dirty="0"/>
              <a:t> = 0;</a:t>
            </a:r>
          </a:p>
          <a:p>
            <a:r>
              <a:rPr lang="en-US" altLang="ko-KR" sz="1600" dirty="0"/>
              <a:t>}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94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9D70B0-1F1A-4ADE-8504-AB0BBF5EA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1-2. </a:t>
            </a:r>
            <a:r>
              <a:rPr lang="ko-KR" altLang="en-US" dirty="0"/>
              <a:t>수행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612BBC-EB8E-45B1-9DF9-5A7828D30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/>
              <a:t>정보 저장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80B90A-5F3B-4FDE-A3C5-9AD31D59FD5B}"/>
              </a:ext>
            </a:extLst>
          </p:cNvPr>
          <p:cNvSpPr txBox="1"/>
          <p:nvPr/>
        </p:nvSpPr>
        <p:spPr>
          <a:xfrm>
            <a:off x="222333" y="1593201"/>
            <a:ext cx="8699333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altLang="ko-KR" sz="1600" dirty="0" err="1"/>
              <a:t>apiUrl</a:t>
            </a:r>
            <a:r>
              <a:rPr lang="en-US" altLang="ko-KR" sz="1600" dirty="0"/>
              <a:t> = new </a:t>
            </a:r>
            <a:r>
              <a:rPr lang="en-US" altLang="ko-KR" sz="1600" dirty="0" err="1"/>
              <a:t>StringBuffer</a:t>
            </a:r>
            <a:r>
              <a:rPr lang="en-US" altLang="ko-KR" sz="1600" dirty="0"/>
              <a:t>(</a:t>
            </a:r>
          </a:p>
          <a:p>
            <a:r>
              <a:rPr lang="en-US" altLang="ko-KR" sz="1600" dirty="0">
                <a:solidFill>
                  <a:srgbClr val="0070C0"/>
                </a:solidFill>
              </a:rPr>
              <a:t>"http://plus.kipris.or.kr/</a:t>
            </a:r>
            <a:r>
              <a:rPr lang="en-US" altLang="ko-KR" sz="1600" dirty="0" err="1">
                <a:solidFill>
                  <a:srgbClr val="0070C0"/>
                </a:solidFill>
              </a:rPr>
              <a:t>kipo-api</a:t>
            </a:r>
            <a:r>
              <a:rPr lang="en-US" altLang="ko-KR" sz="1600" dirty="0">
                <a:solidFill>
                  <a:srgbClr val="0070C0"/>
                </a:solidFill>
              </a:rPr>
              <a:t>/</a:t>
            </a:r>
            <a:r>
              <a:rPr lang="en-US" altLang="ko-KR" sz="1600" dirty="0" err="1">
                <a:solidFill>
                  <a:srgbClr val="0070C0"/>
                </a:solidFill>
              </a:rPr>
              <a:t>kipi</a:t>
            </a:r>
            <a:r>
              <a:rPr lang="en-US" altLang="ko-KR" sz="1600" dirty="0">
                <a:solidFill>
                  <a:srgbClr val="0070C0"/>
                </a:solidFill>
              </a:rPr>
              <a:t>/</a:t>
            </a:r>
            <a:r>
              <a:rPr lang="en-US" altLang="ko-KR" sz="1600" dirty="0" err="1">
                <a:solidFill>
                  <a:srgbClr val="0070C0"/>
                </a:solidFill>
              </a:rPr>
              <a:t>patUtiModInfoSearchSevice</a:t>
            </a:r>
            <a:r>
              <a:rPr lang="en-US" altLang="ko-KR" sz="1600" dirty="0">
                <a:solidFill>
                  <a:srgbClr val="0070C0"/>
                </a:solidFill>
              </a:rPr>
              <a:t>/</a:t>
            </a:r>
            <a:r>
              <a:rPr lang="en-US" altLang="ko-KR" sz="1600" dirty="0" err="1">
                <a:solidFill>
                  <a:srgbClr val="0070C0"/>
                </a:solidFill>
              </a:rPr>
              <a:t>getBibliographyDetailInfoSearch</a:t>
            </a:r>
            <a:r>
              <a:rPr lang="en-US" altLang="ko-KR" sz="1600" dirty="0">
                <a:solidFill>
                  <a:srgbClr val="0070C0"/>
                </a:solidFill>
              </a:rPr>
              <a:t>"</a:t>
            </a:r>
            <a:r>
              <a:rPr lang="en-US" altLang="ko-KR" sz="1600" dirty="0"/>
              <a:t>);</a:t>
            </a:r>
          </a:p>
          <a:p>
            <a:endParaRPr lang="en-US" altLang="ko-KR" sz="1600" dirty="0"/>
          </a:p>
          <a:p>
            <a:r>
              <a:rPr lang="en-US" altLang="ko-KR" sz="1600" dirty="0" err="1"/>
              <a:t>apiUrl.append</a:t>
            </a:r>
            <a:r>
              <a:rPr lang="en-US" altLang="ko-KR" sz="1600" dirty="0"/>
              <a:t>(</a:t>
            </a:r>
            <a:r>
              <a:rPr lang="en-US" altLang="ko-KR" sz="1600" dirty="0">
                <a:solidFill>
                  <a:srgbClr val="0070C0"/>
                </a:solidFill>
              </a:rPr>
              <a:t>"?</a:t>
            </a:r>
            <a:r>
              <a:rPr lang="en-US" altLang="ko-KR" sz="1600" dirty="0" err="1">
                <a:solidFill>
                  <a:srgbClr val="0070C0"/>
                </a:solidFill>
              </a:rPr>
              <a:t>applicationNumber</a:t>
            </a:r>
            <a:r>
              <a:rPr lang="en-US" altLang="ko-KR" sz="1600" dirty="0">
                <a:solidFill>
                  <a:srgbClr val="0070C0"/>
                </a:solidFill>
              </a:rPr>
              <a:t>=</a:t>
            </a:r>
            <a:r>
              <a:rPr lang="en-US" altLang="ko-KR" sz="1600" dirty="0"/>
              <a:t>"</a:t>
            </a:r>
            <a:r>
              <a:rPr lang="en-US" altLang="ko-KR" sz="1600" dirty="0">
                <a:solidFill>
                  <a:srgbClr val="0070C0"/>
                </a:solidFill>
              </a:rPr>
              <a:t> </a:t>
            </a:r>
            <a:r>
              <a:rPr lang="en-US" altLang="ko-KR" sz="1600" dirty="0"/>
              <a:t>+ </a:t>
            </a:r>
            <a:r>
              <a:rPr lang="en-US" altLang="ko-KR" sz="1600" dirty="0" err="1"/>
              <a:t>appNum</a:t>
            </a:r>
            <a:r>
              <a:rPr lang="en-US" altLang="ko-KR" sz="1600" dirty="0"/>
              <a:t> +</a:t>
            </a:r>
            <a:r>
              <a:rPr lang="en-US" altLang="ko-KR" sz="1600" dirty="0">
                <a:solidFill>
                  <a:srgbClr val="0070C0"/>
                </a:solidFill>
              </a:rPr>
              <a:t> "&amp;</a:t>
            </a:r>
            <a:r>
              <a:rPr lang="en-US" altLang="ko-KR" sz="1600" dirty="0" err="1">
                <a:solidFill>
                  <a:srgbClr val="0070C0"/>
                </a:solidFill>
              </a:rPr>
              <a:t>ServiceKey</a:t>
            </a:r>
            <a:r>
              <a:rPr lang="en-US" altLang="ko-KR" sz="1600" dirty="0">
                <a:solidFill>
                  <a:srgbClr val="0070C0"/>
                </a:solidFill>
              </a:rPr>
              <a:t>=" </a:t>
            </a:r>
            <a:r>
              <a:rPr lang="en-US" altLang="ko-KR" sz="1600" dirty="0"/>
              <a:t>+ </a:t>
            </a:r>
            <a:r>
              <a:rPr lang="en-US" altLang="ko-KR" sz="1600" dirty="0" err="1"/>
              <a:t>ServiceKey</a:t>
            </a:r>
            <a:r>
              <a:rPr lang="en-US" altLang="ko-KR" sz="1600" dirty="0"/>
              <a:t>);</a:t>
            </a:r>
          </a:p>
          <a:p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600" dirty="0"/>
              <a:t>URL </a:t>
            </a:r>
            <a:r>
              <a:rPr lang="en-US" altLang="ko-KR" sz="1600" dirty="0" err="1"/>
              <a:t>url</a:t>
            </a:r>
            <a:r>
              <a:rPr lang="en-US" altLang="ko-KR" sz="1600" dirty="0"/>
              <a:t> = new URL(</a:t>
            </a:r>
            <a:r>
              <a:rPr lang="en-US" altLang="ko-KR" sz="1600" dirty="0" err="1"/>
              <a:t>apiUrl.toString</a:t>
            </a:r>
            <a:r>
              <a:rPr lang="en-US" altLang="ko-KR" sz="1600" dirty="0"/>
              <a:t>());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659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CCA340-2E60-41BE-8F9E-936C74509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1-2. </a:t>
            </a:r>
            <a:r>
              <a:rPr lang="ko-KR" altLang="en-US" dirty="0"/>
              <a:t>수행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E3AC36-077B-4F05-A3AE-F4DA1EB8D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수집하는 특허 내용을 쓰기 위해 </a:t>
            </a:r>
            <a:r>
              <a:rPr lang="en-US" altLang="ko-KR" dirty="0" err="1"/>
              <a:t>BufferedReader</a:t>
            </a:r>
            <a:r>
              <a:rPr lang="en-US" altLang="ko-KR" dirty="0"/>
              <a:t> </a:t>
            </a:r>
            <a:r>
              <a:rPr lang="ko-KR" altLang="en-US" dirty="0"/>
              <a:t>객체 생성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CDA10E-04B5-4864-BECF-13C953FB7CC6}"/>
              </a:ext>
            </a:extLst>
          </p:cNvPr>
          <p:cNvSpPr txBox="1"/>
          <p:nvPr/>
        </p:nvSpPr>
        <p:spPr>
          <a:xfrm>
            <a:off x="222334" y="1546159"/>
            <a:ext cx="8699332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altLang="ko-KR" sz="1600" dirty="0" err="1"/>
              <a:t>InputStream</a:t>
            </a:r>
            <a:r>
              <a:rPr lang="en-US" altLang="ko-KR" sz="1600" dirty="0"/>
              <a:t> is = </a:t>
            </a:r>
            <a:r>
              <a:rPr lang="en-US" altLang="ko-KR" sz="1600" dirty="0" err="1"/>
              <a:t>url.openStream</a:t>
            </a:r>
            <a:r>
              <a:rPr lang="en-US" altLang="ko-KR" sz="1600" dirty="0"/>
              <a:t>();</a:t>
            </a:r>
          </a:p>
          <a:p>
            <a:r>
              <a:rPr lang="en-US" altLang="ko-KR" sz="1600" dirty="0" err="1"/>
              <a:t>InputStreamReader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isr</a:t>
            </a:r>
            <a:r>
              <a:rPr lang="en-US" altLang="ko-KR" sz="1600" dirty="0"/>
              <a:t> = new </a:t>
            </a:r>
            <a:r>
              <a:rPr lang="en-US" altLang="ko-KR" sz="1600" dirty="0" err="1"/>
              <a:t>InputStreamReader</a:t>
            </a:r>
            <a:r>
              <a:rPr lang="en-US" altLang="ko-KR" sz="1600" dirty="0"/>
              <a:t>(is, </a:t>
            </a:r>
            <a:r>
              <a:rPr lang="en-US" altLang="ko-KR" sz="1600" dirty="0">
                <a:solidFill>
                  <a:srgbClr val="0070C0"/>
                </a:solidFill>
              </a:rPr>
              <a:t>"utf-8"</a:t>
            </a:r>
            <a:r>
              <a:rPr lang="en-US" altLang="ko-KR" sz="1600" dirty="0"/>
              <a:t>);</a:t>
            </a:r>
          </a:p>
          <a:p>
            <a:r>
              <a:rPr lang="en-US" altLang="ko-KR" sz="1600" dirty="0" err="1"/>
              <a:t>totalCount</a:t>
            </a:r>
            <a:r>
              <a:rPr lang="en-US" altLang="ko-KR" sz="1600" dirty="0"/>
              <a:t>++;</a:t>
            </a:r>
          </a:p>
          <a:p>
            <a:r>
              <a:rPr lang="en-US" altLang="ko-KR" sz="1600" dirty="0" err="1"/>
              <a:t>BufferedReader</a:t>
            </a:r>
            <a:r>
              <a:rPr lang="en-US" altLang="ko-KR" sz="1600" dirty="0"/>
              <a:t> reader = new </a:t>
            </a:r>
            <a:r>
              <a:rPr lang="en-US" altLang="ko-KR" sz="1600" dirty="0" err="1"/>
              <a:t>BufferedReader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isr</a:t>
            </a:r>
            <a:r>
              <a:rPr lang="en-US" altLang="ko-KR" sz="1600" dirty="0"/>
              <a:t>);</a:t>
            </a:r>
          </a:p>
          <a:p>
            <a:r>
              <a:rPr lang="en-US" altLang="ko-KR" sz="1600" dirty="0" err="1"/>
              <a:t>StringBuffer</a:t>
            </a:r>
            <a:r>
              <a:rPr lang="en-US" altLang="ko-KR" sz="1600" dirty="0"/>
              <a:t> buffer = new </a:t>
            </a:r>
            <a:r>
              <a:rPr lang="en-US" altLang="ko-KR" sz="1600" dirty="0" err="1"/>
              <a:t>StringBuffer</a:t>
            </a:r>
            <a:r>
              <a:rPr lang="en-US" altLang="ko-KR" sz="1600" dirty="0"/>
              <a:t>();</a:t>
            </a:r>
          </a:p>
          <a:p>
            <a:r>
              <a:rPr lang="en-US" altLang="ko-KR" sz="1600" dirty="0"/>
              <a:t>String line = null;</a:t>
            </a:r>
          </a:p>
          <a:p>
            <a:r>
              <a:rPr lang="en-US" altLang="ko-KR" sz="1600" dirty="0"/>
              <a:t>String </a:t>
            </a:r>
            <a:r>
              <a:rPr lang="en-US" altLang="ko-KR" sz="1600" dirty="0" err="1"/>
              <a:t>tmpStr</a:t>
            </a:r>
            <a:r>
              <a:rPr lang="en-US" altLang="ko-KR" sz="1600" dirty="0"/>
              <a:t> = null;</a:t>
            </a:r>
          </a:p>
          <a:p>
            <a:r>
              <a:rPr lang="en-US" altLang="ko-KR" sz="1600" dirty="0"/>
              <a:t>while ((line = </a:t>
            </a:r>
            <a:r>
              <a:rPr lang="en-US" altLang="ko-KR" sz="1600" dirty="0" err="1"/>
              <a:t>reader.readLine</a:t>
            </a:r>
            <a:r>
              <a:rPr lang="en-US" altLang="ko-KR" sz="1600" dirty="0"/>
              <a:t>()) != null) {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tmpStr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line.toString</a:t>
            </a:r>
            <a:r>
              <a:rPr lang="en-US" altLang="ko-KR" sz="1600" dirty="0"/>
              <a:t>();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tmpStr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tmpStr.replaceAll</a:t>
            </a:r>
            <a:r>
              <a:rPr lang="en-US" altLang="ko-KR" sz="1600" dirty="0"/>
              <a:t>(</a:t>
            </a:r>
            <a:r>
              <a:rPr lang="en-US" altLang="ko-KR" sz="1600" dirty="0">
                <a:solidFill>
                  <a:srgbClr val="0070C0"/>
                </a:solidFill>
              </a:rPr>
              <a:t>" "</a:t>
            </a:r>
            <a:r>
              <a:rPr lang="en-US" altLang="ko-KR" sz="1600" dirty="0"/>
              <a:t>,</a:t>
            </a:r>
            <a:r>
              <a:rPr lang="en-US" altLang="ko-KR" sz="1600" dirty="0">
                <a:solidFill>
                  <a:srgbClr val="0070C0"/>
                </a:solidFill>
              </a:rPr>
              <a:t> ""</a:t>
            </a:r>
            <a:r>
              <a:rPr lang="en-US" altLang="ko-KR" sz="1600" dirty="0"/>
              <a:t>);</a:t>
            </a:r>
          </a:p>
          <a:p>
            <a:endParaRPr lang="ko-KR" altLang="en-US" sz="1600" dirty="0"/>
          </a:p>
          <a:p>
            <a:r>
              <a:rPr lang="en-US" altLang="ko-KR" sz="1600" dirty="0"/>
              <a:t>    if (!</a:t>
            </a:r>
            <a:r>
              <a:rPr lang="en-US" altLang="ko-KR" sz="1600" dirty="0" err="1"/>
              <a:t>tmpStr.equals</a:t>
            </a:r>
            <a:r>
              <a:rPr lang="en-US" altLang="ko-KR" sz="1600" dirty="0"/>
              <a:t>(""))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buffer.append</a:t>
            </a:r>
            <a:r>
              <a:rPr lang="en-US" altLang="ko-KR" sz="1600" dirty="0"/>
              <a:t>(line).append(</a:t>
            </a:r>
            <a:r>
              <a:rPr lang="en-US" altLang="ko-KR" sz="1600" dirty="0">
                <a:solidFill>
                  <a:srgbClr val="0070C0"/>
                </a:solidFill>
              </a:rPr>
              <a:t>"\r\n"</a:t>
            </a:r>
            <a:r>
              <a:rPr lang="en-US" altLang="ko-KR" sz="1600" dirty="0"/>
              <a:t>);</a:t>
            </a:r>
          </a:p>
          <a:p>
            <a:r>
              <a:rPr lang="en-US" altLang="ko-KR" sz="1600" dirty="0"/>
              <a:t>}</a:t>
            </a:r>
          </a:p>
          <a:p>
            <a:r>
              <a:rPr lang="en-US" altLang="ko-KR" sz="1600" dirty="0">
                <a:solidFill>
                  <a:srgbClr val="00B050"/>
                </a:solidFill>
              </a:rPr>
              <a:t>// </a:t>
            </a:r>
            <a:r>
              <a:rPr lang="en-US" altLang="ko-KR" sz="1600" dirty="0" err="1">
                <a:solidFill>
                  <a:srgbClr val="00B050"/>
                </a:solidFill>
              </a:rPr>
              <a:t>saveToFile</a:t>
            </a:r>
            <a:r>
              <a:rPr lang="en-US" altLang="ko-KR" sz="1600" dirty="0">
                <a:solidFill>
                  <a:srgbClr val="00B050"/>
                </a:solidFill>
              </a:rPr>
              <a:t> </a:t>
            </a:r>
            <a:r>
              <a:rPr lang="ko-KR" altLang="en-US" sz="1600" dirty="0">
                <a:solidFill>
                  <a:srgbClr val="00B050"/>
                </a:solidFill>
              </a:rPr>
              <a:t>함수 호출</a:t>
            </a:r>
          </a:p>
          <a:p>
            <a:r>
              <a:rPr lang="en-US" altLang="ko-KR" sz="1600" dirty="0"/>
              <a:t>if(!</a:t>
            </a:r>
            <a:r>
              <a:rPr lang="en-US" altLang="ko-KR" sz="1600" dirty="0" err="1"/>
              <a:t>saveToFile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appNum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buffer.toString</a:t>
            </a:r>
            <a:r>
              <a:rPr lang="en-US" altLang="ko-KR" sz="1600" dirty="0"/>
              <a:t>(), </a:t>
            </a:r>
            <a:r>
              <a:rPr lang="en-US" altLang="ko-KR" sz="1600" dirty="0">
                <a:solidFill>
                  <a:srgbClr val="0070C0"/>
                </a:solidFill>
              </a:rPr>
              <a:t>"URL"</a:t>
            </a:r>
            <a:r>
              <a:rPr lang="en-US" altLang="ko-KR" sz="1600" dirty="0"/>
              <a:t>)) {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errFile</a:t>
            </a:r>
            <a:r>
              <a:rPr lang="en-US" altLang="ko-KR" sz="1600" dirty="0"/>
              <a:t>+=</a:t>
            </a:r>
            <a:r>
              <a:rPr lang="en-US" altLang="ko-KR" sz="1600" dirty="0" err="1"/>
              <a:t>appNum</a:t>
            </a:r>
            <a:r>
              <a:rPr lang="en-US" altLang="ko-KR" sz="1600" dirty="0"/>
              <a:t> + </a:t>
            </a:r>
            <a:r>
              <a:rPr lang="en-US" altLang="ko-KR" sz="1600" dirty="0">
                <a:solidFill>
                  <a:srgbClr val="0070C0"/>
                </a:solidFill>
              </a:rPr>
              <a:t>"'s URL|"</a:t>
            </a:r>
            <a:r>
              <a:rPr lang="en-US" altLang="ko-KR" sz="1600" dirty="0"/>
              <a:t>;</a:t>
            </a:r>
          </a:p>
          <a:p>
            <a:r>
              <a:rPr lang="en-US" altLang="ko-KR" sz="1600" dirty="0"/>
              <a:t>}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579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2F81CF-92D6-452E-BDBC-9AA6A44CA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1-2. </a:t>
            </a:r>
            <a:r>
              <a:rPr lang="ko-KR" altLang="en-US" dirty="0"/>
              <a:t>수행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9CE8DE-D1CF-47F0-934D-09357F64D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‘</a:t>
            </a:r>
            <a:r>
              <a:rPr lang="ko-KR" altLang="en-US" dirty="0"/>
              <a:t>특허번호</a:t>
            </a:r>
            <a:r>
              <a:rPr lang="en-US" altLang="ko-KR" dirty="0"/>
              <a:t>_URL.txt’ </a:t>
            </a:r>
            <a:r>
              <a:rPr lang="ko-KR" altLang="en-US" dirty="0"/>
              <a:t>파일 생성 후 파일이 존재하면 </a:t>
            </a:r>
            <a:r>
              <a:rPr lang="en-US" altLang="ko-KR" dirty="0"/>
              <a:t>return true</a:t>
            </a:r>
            <a:r>
              <a:rPr lang="ko-KR" altLang="en-US" dirty="0"/>
              <a:t>하여 파일을 쓰지 않고 함수를 나감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482780-BF62-4180-8D1C-B28DAD32DA54}"/>
              </a:ext>
            </a:extLst>
          </p:cNvPr>
          <p:cNvSpPr txBox="1"/>
          <p:nvPr/>
        </p:nvSpPr>
        <p:spPr>
          <a:xfrm>
            <a:off x="222333" y="1889362"/>
            <a:ext cx="8699333" cy="4278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altLang="ko-KR" sz="1600" dirty="0"/>
              <a:t>public </a:t>
            </a:r>
            <a:r>
              <a:rPr lang="en-US" altLang="ko-KR" sz="1600" dirty="0" err="1"/>
              <a:t>boolean</a:t>
            </a:r>
            <a:r>
              <a:rPr lang="en-US" altLang="ko-KR" sz="1600" dirty="0"/>
              <a:t> </a:t>
            </a:r>
            <a:r>
              <a:rPr lang="en-US" altLang="ko-KR" sz="1600" dirty="0" err="1"/>
              <a:t>saveToFile</a:t>
            </a:r>
            <a:r>
              <a:rPr lang="en-US" altLang="ko-KR" sz="1600" dirty="0"/>
              <a:t>(String </a:t>
            </a:r>
            <a:r>
              <a:rPr lang="en-US" altLang="ko-KR" sz="1600" dirty="0" err="1"/>
              <a:t>cnt</a:t>
            </a:r>
            <a:r>
              <a:rPr lang="en-US" altLang="ko-KR" sz="1600" dirty="0"/>
              <a:t>, String buff, String </a:t>
            </a:r>
            <a:r>
              <a:rPr lang="en-US" altLang="ko-KR" sz="1600" dirty="0" err="1"/>
              <a:t>typeOfURL</a:t>
            </a:r>
            <a:r>
              <a:rPr lang="en-US" altLang="ko-KR" sz="1600" dirty="0"/>
              <a:t>) {</a:t>
            </a:r>
          </a:p>
          <a:p>
            <a:r>
              <a:rPr lang="en-US" altLang="ko-KR" sz="1600" dirty="0"/>
              <a:t>    String location = </a:t>
            </a:r>
            <a:r>
              <a:rPr lang="en-US" altLang="ko-KR" sz="1600" dirty="0">
                <a:solidFill>
                  <a:srgbClr val="0070C0"/>
                </a:solidFill>
              </a:rPr>
              <a:t>"C:\\AMI\\2019-1</a:t>
            </a:r>
            <a:r>
              <a:rPr lang="ko-KR" altLang="en-US" sz="1600" dirty="0">
                <a:solidFill>
                  <a:srgbClr val="0070C0"/>
                </a:solidFill>
              </a:rPr>
              <a:t>학기</a:t>
            </a:r>
            <a:r>
              <a:rPr lang="en-US" altLang="ko-KR" sz="1600" dirty="0">
                <a:solidFill>
                  <a:srgbClr val="0070C0"/>
                </a:solidFill>
              </a:rPr>
              <a:t>\\</a:t>
            </a:r>
            <a:r>
              <a:rPr lang="ko-KR" altLang="en-US" sz="1600" dirty="0">
                <a:solidFill>
                  <a:srgbClr val="0070C0"/>
                </a:solidFill>
              </a:rPr>
              <a:t>특허수집세미나</a:t>
            </a:r>
            <a:r>
              <a:rPr lang="en-US" altLang="ko-KR" sz="1600" dirty="0">
                <a:solidFill>
                  <a:srgbClr val="0070C0"/>
                </a:solidFill>
              </a:rPr>
              <a:t>\\[</a:t>
            </a:r>
            <a:r>
              <a:rPr lang="ko-KR" altLang="en-US" sz="1600" dirty="0">
                <a:solidFill>
                  <a:srgbClr val="0070C0"/>
                </a:solidFill>
              </a:rPr>
              <a:t>방중</a:t>
            </a:r>
            <a:r>
              <a:rPr lang="en-US" altLang="ko-KR" sz="1600" dirty="0">
                <a:solidFill>
                  <a:srgbClr val="0070C0"/>
                </a:solidFill>
              </a:rPr>
              <a:t>]</a:t>
            </a:r>
            <a:r>
              <a:rPr lang="en-US" altLang="ko-KR" sz="1600" dirty="0" err="1">
                <a:solidFill>
                  <a:srgbClr val="0070C0"/>
                </a:solidFill>
              </a:rPr>
              <a:t>RestApiService</a:t>
            </a:r>
            <a:r>
              <a:rPr lang="en-US" altLang="ko-KR" sz="1600" dirty="0">
                <a:solidFill>
                  <a:srgbClr val="0070C0"/>
                </a:solidFill>
              </a:rPr>
              <a:t>\\0.Data\\"</a:t>
            </a:r>
            <a:r>
              <a:rPr lang="en-US" altLang="ko-KR" sz="1600" dirty="0"/>
              <a:t>;</a:t>
            </a:r>
          </a:p>
          <a:p>
            <a:r>
              <a:rPr lang="en-US" altLang="ko-KR" sz="1600" dirty="0"/>
              <a:t>    String </a:t>
            </a:r>
            <a:r>
              <a:rPr lang="en-US" altLang="ko-KR" sz="1600" dirty="0" err="1"/>
              <a:t>fileName</a:t>
            </a:r>
            <a:r>
              <a:rPr lang="en-US" altLang="ko-KR" sz="1600" dirty="0"/>
              <a:t> = location+ </a:t>
            </a:r>
            <a:r>
              <a:rPr lang="en-US" altLang="ko-KR" sz="1600" dirty="0" err="1"/>
              <a:t>cnt</a:t>
            </a:r>
            <a:r>
              <a:rPr lang="en-US" altLang="ko-KR" sz="1600" dirty="0"/>
              <a:t> +</a:t>
            </a:r>
            <a:r>
              <a:rPr lang="en-US" altLang="ko-KR" sz="1600" dirty="0">
                <a:solidFill>
                  <a:srgbClr val="0070C0"/>
                </a:solidFill>
              </a:rPr>
              <a:t>"_"</a:t>
            </a:r>
            <a:r>
              <a:rPr lang="en-US" altLang="ko-KR" sz="1600" dirty="0"/>
              <a:t> + </a:t>
            </a:r>
            <a:r>
              <a:rPr lang="en-US" altLang="ko-KR" sz="1600" dirty="0" err="1"/>
              <a:t>typeOfURL</a:t>
            </a:r>
            <a:r>
              <a:rPr lang="en-US" altLang="ko-KR" sz="1600" dirty="0">
                <a:solidFill>
                  <a:srgbClr val="0070C0"/>
                </a:solidFill>
              </a:rPr>
              <a:t>+".txt"</a:t>
            </a:r>
            <a:r>
              <a:rPr lang="en-US" altLang="ko-KR" sz="1600" dirty="0"/>
              <a:t>;</a:t>
            </a:r>
          </a:p>
          <a:p>
            <a:r>
              <a:rPr lang="nn-NO" altLang="ko-KR" sz="1600" dirty="0"/>
              <a:t>    System.out.println(</a:t>
            </a:r>
            <a:r>
              <a:rPr lang="nn-NO" altLang="ko-KR" sz="1600" dirty="0">
                <a:solidFill>
                  <a:srgbClr val="0070C0"/>
                </a:solidFill>
              </a:rPr>
              <a:t>"FileName : \t"</a:t>
            </a:r>
            <a:r>
              <a:rPr lang="nn-NO" altLang="ko-KR" sz="1600" dirty="0"/>
              <a:t>+fileName);</a:t>
            </a:r>
          </a:p>
          <a:p>
            <a:r>
              <a:rPr lang="en-US" altLang="ko-KR" sz="1600" dirty="0"/>
              <a:t>    File </a:t>
            </a:r>
            <a:r>
              <a:rPr lang="en-US" altLang="ko-KR" sz="1600" dirty="0" err="1"/>
              <a:t>f_xmlResult</a:t>
            </a:r>
            <a:r>
              <a:rPr lang="en-US" altLang="ko-KR" sz="1600" dirty="0"/>
              <a:t> = new File(</a:t>
            </a:r>
            <a:r>
              <a:rPr lang="en-US" altLang="ko-KR" sz="1600" dirty="0" err="1"/>
              <a:t>fileName</a:t>
            </a:r>
            <a:r>
              <a:rPr lang="en-US" altLang="ko-KR" sz="1600" dirty="0"/>
              <a:t>);</a:t>
            </a:r>
          </a:p>
          <a:p>
            <a:endParaRPr lang="ko-KR" altLang="en-US" sz="1600" dirty="0"/>
          </a:p>
          <a:p>
            <a:r>
              <a:rPr lang="en-US" altLang="ko-KR" sz="1600" dirty="0"/>
              <a:t>    String size = "";</a:t>
            </a:r>
          </a:p>
          <a:p>
            <a:r>
              <a:rPr lang="en-US" altLang="ko-KR" sz="1600" dirty="0"/>
              <a:t>    if(</a:t>
            </a:r>
            <a:r>
              <a:rPr lang="en-US" altLang="ko-KR" sz="1600" dirty="0" err="1"/>
              <a:t>f_xmlResult.exists</a:t>
            </a:r>
            <a:r>
              <a:rPr lang="en-US" altLang="ko-KR" sz="1600" dirty="0"/>
              <a:t>()) {</a:t>
            </a:r>
          </a:p>
          <a:p>
            <a:r>
              <a:rPr lang="en-US" altLang="ko-KR" sz="1600" dirty="0"/>
              <a:t>        long </a:t>
            </a:r>
            <a:r>
              <a:rPr lang="en-US" altLang="ko-KR" sz="1600" dirty="0" err="1"/>
              <a:t>FileSize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f_xmlResult.length</a:t>
            </a:r>
            <a:r>
              <a:rPr lang="en-US" altLang="ko-KR" sz="1600" dirty="0"/>
              <a:t>();</a:t>
            </a:r>
          </a:p>
          <a:p>
            <a:r>
              <a:rPr lang="en-US" altLang="ko-KR" sz="1600" dirty="0"/>
              <a:t>        size = </a:t>
            </a:r>
            <a:r>
              <a:rPr lang="en-US" altLang="ko-KR" sz="1600" dirty="0" err="1"/>
              <a:t>Long.toString</a:t>
            </a:r>
            <a:r>
              <a:rPr lang="en-US" altLang="ko-KR" sz="1600" dirty="0"/>
              <a:t>(</a:t>
            </a:r>
            <a:r>
              <a:rPr lang="en-US" altLang="ko-KR" sz="1600" dirty="0" err="1"/>
              <a:t>FileSize</a:t>
            </a:r>
            <a:r>
              <a:rPr lang="en-US" altLang="ko-KR" sz="1600" dirty="0"/>
              <a:t>) + </a:t>
            </a:r>
            <a:r>
              <a:rPr lang="en-US" altLang="ko-KR" sz="1600" dirty="0">
                <a:solidFill>
                  <a:srgbClr val="0070C0"/>
                </a:solidFill>
              </a:rPr>
              <a:t>"bytes"</a:t>
            </a:r>
            <a:r>
              <a:rPr lang="en-US" altLang="ko-KR" sz="1600" dirty="0"/>
              <a:t>;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(size);</a:t>
            </a:r>
          </a:p>
          <a:p>
            <a:r>
              <a:rPr lang="en-US" altLang="ko-KR" sz="1600" dirty="0"/>
              <a:t>        return true;</a:t>
            </a:r>
          </a:p>
          <a:p>
            <a:r>
              <a:rPr lang="en-US" altLang="ko-KR" sz="1600" dirty="0"/>
              <a:t>    }</a:t>
            </a:r>
          </a:p>
          <a:p>
            <a:r>
              <a:rPr lang="en-US" altLang="ko-KR" sz="1600" dirty="0"/>
              <a:t>    else {</a:t>
            </a:r>
          </a:p>
          <a:p>
            <a:r>
              <a:rPr lang="en-US" altLang="ko-KR" sz="1600" dirty="0"/>
              <a:t>        size = </a:t>
            </a:r>
            <a:r>
              <a:rPr lang="en-US" altLang="ko-KR" sz="1600" dirty="0">
                <a:solidFill>
                  <a:srgbClr val="0070C0"/>
                </a:solidFill>
              </a:rPr>
              <a:t>"File is not exist"</a:t>
            </a:r>
            <a:r>
              <a:rPr lang="en-US" altLang="ko-KR" sz="1600" dirty="0"/>
              <a:t>;</a:t>
            </a:r>
          </a:p>
          <a:p>
            <a:r>
              <a:rPr lang="en-US" altLang="ko-KR" sz="1600" dirty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1141472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5D1646-4B38-4AB7-849C-EC0324B64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1-2. </a:t>
            </a:r>
            <a:r>
              <a:rPr lang="ko-KR" altLang="en-US" dirty="0"/>
              <a:t>수행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1F1FC3-3343-4E46-9F81-39ECA3E55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파일이 존재하지 않으면 </a:t>
            </a:r>
            <a:r>
              <a:rPr lang="en-US" altLang="ko-KR" dirty="0" err="1"/>
              <a:t>BufferedWriter</a:t>
            </a:r>
            <a:r>
              <a:rPr lang="ko-KR" altLang="en-US" dirty="0"/>
              <a:t>를 사용해 파일에 수집한 특허 데이터를 작성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CF67B-3AEA-457D-8F69-4DEDCE5086EC}"/>
              </a:ext>
            </a:extLst>
          </p:cNvPr>
          <p:cNvSpPr txBox="1"/>
          <p:nvPr/>
        </p:nvSpPr>
        <p:spPr>
          <a:xfrm>
            <a:off x="222335" y="1899212"/>
            <a:ext cx="8699330" cy="3539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altLang="ko-KR" sz="1600" dirty="0"/>
              <a:t>    </a:t>
            </a:r>
            <a:r>
              <a:rPr lang="en-US" altLang="ko-KR" sz="1600" dirty="0" err="1"/>
              <a:t>BufferedWriter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bw</a:t>
            </a:r>
            <a:r>
              <a:rPr lang="en-US" altLang="ko-KR" sz="1600" dirty="0"/>
              <a:t>;</a:t>
            </a:r>
          </a:p>
          <a:p>
            <a:r>
              <a:rPr lang="en-US" altLang="ko-KR" sz="1600" dirty="0"/>
              <a:t>    try</a:t>
            </a:r>
            <a:r>
              <a:rPr lang="ko-KR" altLang="en-US" sz="1600" dirty="0"/>
              <a:t> </a:t>
            </a:r>
            <a:r>
              <a:rPr lang="en-US" altLang="ko-KR" sz="1600" dirty="0"/>
              <a:t>{  </a:t>
            </a:r>
            <a:r>
              <a:rPr lang="en-US" altLang="ko-KR" sz="1600" dirty="0">
                <a:solidFill>
                  <a:srgbClr val="00B050"/>
                </a:solidFill>
              </a:rPr>
              <a:t>// </a:t>
            </a:r>
            <a:r>
              <a:rPr lang="en-US" altLang="ko-KR" sz="1600" dirty="0" err="1">
                <a:solidFill>
                  <a:srgbClr val="00B050"/>
                </a:solidFill>
              </a:rPr>
              <a:t>fileName</a:t>
            </a:r>
            <a:r>
              <a:rPr lang="ko-KR" altLang="en-US" sz="1600" dirty="0">
                <a:solidFill>
                  <a:srgbClr val="00B050"/>
                </a:solidFill>
              </a:rPr>
              <a:t>을 이름으로 파일 쓰기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bw</a:t>
            </a:r>
            <a:r>
              <a:rPr lang="en-US" altLang="ko-KR" sz="1600" dirty="0"/>
              <a:t> = new </a:t>
            </a:r>
            <a:r>
              <a:rPr lang="en-US" altLang="ko-KR" sz="1600" dirty="0" err="1"/>
              <a:t>BufferedWriter</a:t>
            </a:r>
            <a:r>
              <a:rPr lang="en-US" altLang="ko-KR" sz="1600" dirty="0"/>
              <a:t>(new </a:t>
            </a:r>
            <a:r>
              <a:rPr lang="en-US" altLang="ko-KR" sz="1600" dirty="0" err="1"/>
              <a:t>FileWriter</a:t>
            </a:r>
            <a:r>
              <a:rPr lang="en-US" altLang="ko-KR" sz="1600" dirty="0"/>
              <a:t>(</a:t>
            </a:r>
            <a:r>
              <a:rPr lang="en-US" altLang="ko-KR" sz="1600" dirty="0" err="1"/>
              <a:t>f_xmlResult</a:t>
            </a:r>
            <a:r>
              <a:rPr lang="en-US" altLang="ko-KR" sz="1600" dirty="0"/>
              <a:t>, true));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bw.write</a:t>
            </a:r>
            <a:r>
              <a:rPr lang="en-US" altLang="ko-KR" sz="1600" dirty="0"/>
              <a:t>(buff); 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bw.newLine</a:t>
            </a:r>
            <a:r>
              <a:rPr lang="en-US" altLang="ko-KR" sz="1600" dirty="0"/>
              <a:t>();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bw.flush</a:t>
            </a:r>
            <a:r>
              <a:rPr lang="en-US" altLang="ko-KR" sz="1600" dirty="0"/>
              <a:t>();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bw.close</a:t>
            </a:r>
            <a:r>
              <a:rPr lang="en-US" altLang="ko-KR" sz="1600" dirty="0"/>
              <a:t>();</a:t>
            </a:r>
          </a:p>
          <a:p>
            <a:r>
              <a:rPr lang="en-US" altLang="ko-KR" sz="1600" dirty="0"/>
              <a:t>        return true;</a:t>
            </a:r>
          </a:p>
          <a:p>
            <a:r>
              <a:rPr lang="en-US" altLang="ko-KR" sz="1600" dirty="0"/>
              <a:t>    } catch (</a:t>
            </a:r>
            <a:r>
              <a:rPr lang="en-US" altLang="ko-KR" sz="1600" dirty="0" err="1"/>
              <a:t>IOException</a:t>
            </a:r>
            <a:r>
              <a:rPr lang="en-US" altLang="ko-KR" sz="1600" dirty="0"/>
              <a:t> e) {</a:t>
            </a:r>
          </a:p>
          <a:p>
            <a:r>
              <a:rPr lang="en-US" altLang="ko-KR" sz="1600" dirty="0"/>
              <a:t>        // TODO Auto-generated catch block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e.printStackTrace</a:t>
            </a:r>
            <a:r>
              <a:rPr lang="en-US" altLang="ko-KR" sz="1600" dirty="0"/>
              <a:t>();</a:t>
            </a:r>
          </a:p>
          <a:p>
            <a:r>
              <a:rPr lang="en-US" altLang="ko-KR" sz="1600" dirty="0"/>
              <a:t>        return false;</a:t>
            </a:r>
          </a:p>
          <a:p>
            <a:r>
              <a:rPr lang="en-US" altLang="ko-KR" sz="1600" dirty="0"/>
              <a:t>    }</a:t>
            </a:r>
          </a:p>
          <a:p>
            <a:r>
              <a:rPr lang="en-US" altLang="ko-KR" sz="1600" dirty="0"/>
              <a:t>}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89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738C03-D158-4F2D-AEC6-FBCE21BD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1-2. </a:t>
            </a:r>
            <a:r>
              <a:rPr lang="ko-KR" altLang="en-US" dirty="0"/>
              <a:t>수행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03B066-57D6-4BD2-BF0D-187D08B85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작성된 텍스트 파일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66D17F-ECDE-4590-A59F-CC700761E6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577" b="21715"/>
          <a:stretch/>
        </p:blipFill>
        <p:spPr>
          <a:xfrm>
            <a:off x="1622087" y="1554480"/>
            <a:ext cx="5899826" cy="473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47078"/>
      </p:ext>
    </p:extLst>
  </p:cSld>
  <p:clrMapOvr>
    <a:masterClrMapping/>
  </p:clrMapOvr>
</p:sld>
</file>

<file path=ppt/theme/theme1.xml><?xml version="1.0" encoding="utf-8"?>
<a:theme xmlns:a="http://schemas.openxmlformats.org/drawingml/2006/main" name="테마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anchor="ctr"/>
      <a:lstStyle>
        <a:defPPr algn="ctr" eaLnBrk="1" latinLnBrk="1" hangingPunct="1">
          <a:defRPr dirty="0"/>
        </a:defPPr>
      </a:lstStyle>
      <a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a:style>
    </a:spDef>
    <a:txDef>
      <a:spPr>
        <a:noFill/>
      </a:spPr>
      <a:bodyPr wrap="square" rtlCol="0" anchor="ctr">
        <a:spAutoFit/>
      </a:bodyPr>
      <a:lstStyle>
        <a:defPPr algn="ctr">
          <a:defRPr sz="1050" dirty="0" smtClean="0"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테마1" id="{80EB11D3-4CEA-4F20-ACA1-6A453F980EA8}" vid="{EC7343CB-BD09-4D55-98D5-6BF05BD184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연구실템플릿(로고없음)</Template>
  <TotalTime>850</TotalTime>
  <Words>607</Words>
  <Application>Microsoft Office PowerPoint</Application>
  <PresentationFormat>화면 슬라이드 쇼(4:3)</PresentationFormat>
  <Paragraphs>89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HY헤드라인M</vt:lpstr>
      <vt:lpstr>맑은 고딕</vt:lpstr>
      <vt:lpstr>Arial</vt:lpstr>
      <vt:lpstr>Times New Roman</vt:lpstr>
      <vt:lpstr>Wingdings</vt:lpstr>
      <vt:lpstr>테마1</vt:lpstr>
      <vt:lpstr>REST API 특허 데이터 수집</vt:lpstr>
      <vt:lpstr>목 차</vt:lpstr>
      <vt:lpstr>1-1. 특허 데이터 수집기</vt:lpstr>
      <vt:lpstr>1-2. 수행 내용</vt:lpstr>
      <vt:lpstr>1-2. 수행 내용</vt:lpstr>
      <vt:lpstr>1-2. 수행 내용</vt:lpstr>
      <vt:lpstr>1-2. 수행 내용</vt:lpstr>
      <vt:lpstr>1-2. 수행 내용</vt:lpstr>
      <vt:lpstr>1-2. 수행 내용</vt:lpstr>
      <vt:lpstr>1-3. 향후 계획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장한나</dc:creator>
  <cp:lastModifiedBy>장한나</cp:lastModifiedBy>
  <cp:revision>18</cp:revision>
  <dcterms:created xsi:type="dcterms:W3CDTF">2019-07-08T01:33:49Z</dcterms:created>
  <dcterms:modified xsi:type="dcterms:W3CDTF">2019-08-22T01:54:44Z</dcterms:modified>
</cp:coreProperties>
</file>